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6" r:id="rId4"/>
    <p:sldId id="259" r:id="rId5"/>
    <p:sldId id="260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1637" autoAdjust="0"/>
  </p:normalViewPr>
  <p:slideViewPr>
    <p:cSldViewPr snapToGrid="0" snapToObjects="1"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6A0515-8CA5-49C9-AF1B-E4D91B216EAA}" type="datetimeFigureOut">
              <a:rPr lang="en-US" altLang="en-US"/>
              <a:pPr/>
              <a:t>8/8/2017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2A04CC-ED75-44D8-AEBA-6D230E05EC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738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C04DAD-B2D6-4136-ADF2-0E83C4F5B251}" type="datetimeFigureOut">
              <a:rPr lang="en-US" altLang="en-US"/>
              <a:pPr/>
              <a:t>8/8/2017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C275CF-895E-4AB3-B2C4-D3F4CD162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444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more confidence in other constituents … Those numbers stand in stark contract to the CBOs' views about other campus constituents. Seventy-seven percent of business officers said trustees "are aware of and understand the financial challenges confronting my institution," and 85 percent said the same about senior administrators. Two-thirds said the chief academic officer on their campus was a "productive partner" in creating a financially sustainable business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709D-947A-F94F-A821-1E96C1923B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DE40D1F4-57E5-4185-ABC4-F36EA9B0B1F5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8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EAF87E9-EDBA-4E8C-8EB7-C22151897AB5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A7CEF6BC-18D0-4CC1-B0E4-0064CB5261E9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8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7E1280E1-2575-4D50-80DC-FBFDB228C166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720A6B34-8F43-4BE1-87E5-28D029B5E462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5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09C16FBD-2FC4-4A40-A08D-28B338750521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6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16DD0D9A-9FE2-490D-970A-9E92DC9425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jaschik@insidehighered.com" TargetMode="External"/><Relationship Id="rId2" Type="http://schemas.openxmlformats.org/officeDocument/2006/relationships/hyperlink" Target="mailto:doug.lederman@insidehighered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sidehighered.com/booklet/2017-survey-college-and-university-business-officers" TargetMode="External"/><Relationship Id="rId4" Type="http://schemas.openxmlformats.org/officeDocument/2006/relationships/hyperlink" Target="https://www.insidehighered.com/news/survey/survey-finds-business-officers-increasingly-considering-more-painful-option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2768958"/>
            <a:ext cx="7886700" cy="1342667"/>
          </a:xfrm>
        </p:spPr>
        <p:txBody>
          <a:bodyPr>
            <a:normAutofit/>
          </a:bodyPr>
          <a:lstStyle/>
          <a:p>
            <a:r>
              <a:rPr lang="en-US" dirty="0">
                <a:latin typeface="Roboto Light" pitchFamily="2" charset="0"/>
                <a:ea typeface="Roboto Light" pitchFamily="2" charset="0"/>
              </a:rPr>
              <a:t>The 2017 Survey </a:t>
            </a:r>
            <a:r>
              <a:rPr lang="en-US" dirty="0" smtClean="0">
                <a:latin typeface="Roboto Light" pitchFamily="2" charset="0"/>
                <a:ea typeface="Roboto Light" pitchFamily="2" charset="0"/>
              </a:rPr>
              <a:t>of College </a:t>
            </a:r>
            <a:br>
              <a:rPr lang="en-US" dirty="0" smtClean="0">
                <a:latin typeface="Roboto Light" pitchFamily="2" charset="0"/>
                <a:ea typeface="Roboto Light" pitchFamily="2" charset="0"/>
              </a:rPr>
            </a:br>
            <a:r>
              <a:rPr lang="en-US" dirty="0" smtClean="0">
                <a:latin typeface="Roboto Light" pitchFamily="2" charset="0"/>
                <a:ea typeface="Roboto Light" pitchFamily="2" charset="0"/>
              </a:rPr>
              <a:t>and University Business Officers</a:t>
            </a:r>
            <a:endParaRPr lang="en-US" altLang="en-US" dirty="0" smtClean="0">
              <a:ea typeface="MS PGothic" pitchFamily="34" charset="-128"/>
            </a:endParaRP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 anchor="ctr">
            <a:normAutofit/>
          </a:bodyPr>
          <a:lstStyle/>
          <a:p>
            <a:pPr algn="l"/>
            <a:r>
              <a:rPr lang="en-US" altLang="en-US" sz="2400" dirty="0">
                <a:latin typeface="Roboto Light" pitchFamily="2" charset="0"/>
                <a:ea typeface="Roboto Light" pitchFamily="2" charset="0"/>
              </a:rPr>
              <a:t>	</a:t>
            </a:r>
            <a:r>
              <a:rPr lang="en-US" altLang="en-US" sz="2400" dirty="0" smtClean="0">
                <a:latin typeface="Roboto Light" pitchFamily="2" charset="0"/>
                <a:ea typeface="Roboto Light" pitchFamily="2" charset="0"/>
              </a:rPr>
              <a:t>	An </a:t>
            </a:r>
            <a:r>
              <a:rPr lang="en-US" altLang="en-US" sz="2400" i="1" dirty="0" smtClean="0">
                <a:latin typeface="Roboto Light" pitchFamily="2" charset="0"/>
                <a:ea typeface="Roboto Light" pitchFamily="2" charset="0"/>
              </a:rPr>
              <a:t>Inside Higher Ed</a:t>
            </a:r>
            <a:r>
              <a:rPr lang="en-US" altLang="en-US" sz="2400" dirty="0" smtClean="0">
                <a:latin typeface="Roboto Light" pitchFamily="2" charset="0"/>
                <a:ea typeface="Roboto Light" pitchFamily="2" charset="0"/>
              </a:rPr>
              <a:t> webinar</a:t>
            </a:r>
            <a:br>
              <a:rPr lang="en-US" altLang="en-US" sz="2400" dirty="0" smtClean="0">
                <a:latin typeface="Roboto Light" pitchFamily="2" charset="0"/>
                <a:ea typeface="Roboto Light" pitchFamily="2" charset="0"/>
              </a:rPr>
            </a:br>
            <a:r>
              <a:rPr lang="en-US" altLang="en-US" sz="2400" dirty="0" smtClean="0">
                <a:latin typeface="Roboto Light" pitchFamily="2" charset="0"/>
                <a:ea typeface="Roboto Light" pitchFamily="2" charset="0"/>
              </a:rPr>
              <a:t>		Tuesday, Aug. 8, 2 p.m. EDT</a:t>
            </a:r>
            <a:endParaRPr lang="en-US" altLang="en-US" sz="2400" dirty="0">
              <a:latin typeface="Roboto Light" pitchFamily="2" charset="0"/>
              <a:ea typeface="Roboto Light" pitchFamily="2" charset="0"/>
            </a:endParaRPr>
          </a:p>
          <a:p>
            <a:pPr eaLnBrk="1" hangingPunct="1"/>
            <a:endParaRPr lang="en-US" altLang="en-US" dirty="0" smtClean="0">
              <a:ea typeface="MS PGothic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43955" y="4237149"/>
            <a:ext cx="4481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405313"/>
            <a:ext cx="1841094" cy="238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Transparency’s Time?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General agreement that transparency in campus decision-making leads to better financial decisions. </a:t>
            </a:r>
          </a:p>
          <a:p>
            <a:r>
              <a:rPr lang="en-US" sz="2400" dirty="0" smtClean="0"/>
              <a:t>How transparent? 33% excellent, 45% good, 18% fair, 3% poor. Public doctoral least transparent, community colleges most.</a:t>
            </a:r>
          </a:p>
          <a:p>
            <a:r>
              <a:rPr lang="en-US" sz="2400" dirty="0" smtClean="0"/>
              <a:t>“Extensive information” about financial health widely shared with governing board and faculty leaders (90% plus), full faculty and staff (70%), less so with other constituents (under 50%).</a:t>
            </a:r>
          </a:p>
          <a:p>
            <a:r>
              <a:rPr lang="en-US" sz="2400" dirty="0" smtClean="0"/>
              <a:t>Fewer than a third of campuses involve full faculty and staff in developing budget proposals.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Faculty Role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88165"/>
              </p:ext>
            </p:extLst>
          </p:nvPr>
        </p:nvGraphicFramePr>
        <p:xfrm>
          <a:off x="245662" y="1807973"/>
          <a:ext cx="8745940" cy="480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595"/>
                <a:gridCol w="973454"/>
                <a:gridCol w="1969891"/>
              </a:tblGrid>
              <a:tr h="49445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Public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Private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6265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Do</a:t>
                      </a:r>
                      <a:r>
                        <a:rPr lang="en-US" sz="2000" baseline="0" dirty="0" smtClean="0">
                          <a:latin typeface="Roboto Regular" pitchFamily="2" charset="0"/>
                          <a:ea typeface="Roboto Regular" pitchFamily="2" charset="0"/>
                        </a:rPr>
                        <a:t> faculty play meaningful role in budget decisions?</a:t>
                      </a:r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53%</a:t>
                      </a:r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38%</a:t>
                      </a:r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</a:tr>
              <a:tr h="77051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Should faculty play meaningful role in</a:t>
                      </a:r>
                      <a:r>
                        <a:rPr lang="en-US" sz="2000" baseline="0" dirty="0" smtClean="0">
                          <a:latin typeface="Roboto Regular" pitchFamily="2" charset="0"/>
                          <a:ea typeface="Roboto Regular" pitchFamily="2" charset="0"/>
                        </a:rPr>
                        <a:t> college-wide budget decisions?</a:t>
                      </a:r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16%</a:t>
                      </a:r>
                      <a:b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</a:br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42%</a:t>
                      </a:r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19% (strongly)</a:t>
                      </a:r>
                      <a:b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</a:br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37% (agree)</a:t>
                      </a:r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Faculty approval required for new</a:t>
                      </a:r>
                      <a:r>
                        <a:rPr lang="en-US" sz="2000" baseline="0" dirty="0" smtClean="0">
                          <a:latin typeface="Roboto Regular" pitchFamily="2" charset="0"/>
                          <a:ea typeface="Roboto Regular" pitchFamily="2" charset="0"/>
                        </a:rPr>
                        <a:t> revenue strategies?</a:t>
                      </a:r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45%</a:t>
                      </a:r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67%</a:t>
                      </a:r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Should faculty approval be required</a:t>
                      </a:r>
                      <a:r>
                        <a:rPr lang="en-US" sz="2000" baseline="0" dirty="0" smtClean="0">
                          <a:latin typeface="Roboto Regular" pitchFamily="2" charset="0"/>
                          <a:ea typeface="Roboto Regular" pitchFamily="2" charset="0"/>
                        </a:rPr>
                        <a:t> for revenue strategies?</a:t>
                      </a:r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9%</a:t>
                      </a:r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20% (strongly)</a:t>
                      </a:r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Faculty members understand financial challenges my institution faces.</a:t>
                      </a:r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4%</a:t>
                      </a:r>
                      <a:b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</a:br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22%</a:t>
                      </a:r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6% (strongly)</a:t>
                      </a:r>
                      <a:b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</a:br>
                      <a:r>
                        <a:rPr lang="en-US" sz="2000" dirty="0" smtClean="0">
                          <a:latin typeface="Roboto Regular" pitchFamily="2" charset="0"/>
                          <a:ea typeface="Roboto Regular" pitchFamily="2" charset="0"/>
                        </a:rPr>
                        <a:t>32% (agree)</a:t>
                      </a:r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</a:tr>
              <a:tr h="494169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Roboto Regular" pitchFamily="2" charset="0"/>
                          <a:ea typeface="Roboto Regular" pitchFamily="2" charset="0"/>
                        </a:rPr>
                        <a:t>Note: % = proportion</a:t>
                      </a:r>
                      <a:r>
                        <a:rPr lang="en-US" sz="2000" i="1" baseline="0" dirty="0" smtClean="0">
                          <a:latin typeface="Roboto Regular" pitchFamily="2" charset="0"/>
                          <a:ea typeface="Roboto Regular" pitchFamily="2" charset="0"/>
                        </a:rPr>
                        <a:t> who strongly agree or agree</a:t>
                      </a:r>
                      <a:endParaRPr lang="en-US" sz="2000" i="1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9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and Financial Sustainability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Institutions have invested heavily in clearly </a:t>
            </a:r>
            <a:r>
              <a:rPr lang="en-US" sz="2400" dirty="0"/>
              <a:t>designed pathways for </a:t>
            </a:r>
            <a:r>
              <a:rPr lang="en-US" sz="2400" dirty="0" smtClean="0"/>
              <a:t>degrees (83%), academic coaching (78%), training of faculty (74%).</a:t>
            </a:r>
          </a:p>
          <a:p>
            <a:r>
              <a:rPr lang="en-US" sz="2400" dirty="0" smtClean="0"/>
              <a:t>Vast majority (86%) said they had invested assuming increased financial sustainability.</a:t>
            </a:r>
          </a:p>
          <a:p>
            <a:r>
              <a:rPr lang="en-US" sz="2400" dirty="0" smtClean="0"/>
              <a:t>38% said they’ve seen such a return. </a:t>
            </a:r>
            <a:endParaRPr lang="en-US" sz="2400" dirty="0"/>
          </a:p>
          <a:p>
            <a:r>
              <a:rPr lang="en-US" sz="2400" dirty="0" smtClean="0"/>
              <a:t>12% said no return.</a:t>
            </a:r>
          </a:p>
          <a:p>
            <a:r>
              <a:rPr lang="en-US" sz="2400" dirty="0" smtClean="0"/>
              <a:t>50% too early to be determined.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Trump Effect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potential federal changes/</a:t>
            </a:r>
            <a:br>
              <a:rPr lang="en-US" dirty="0" smtClean="0"/>
            </a:br>
            <a:r>
              <a:rPr lang="en-US" dirty="0" smtClean="0"/>
              <a:t>cutbacks are most concerning?</a:t>
            </a:r>
          </a:p>
          <a:p>
            <a:pPr lvl="1"/>
            <a:r>
              <a:rPr lang="en-US" dirty="0" smtClean="0"/>
              <a:t>Reductions in federal financial aid: worries </a:t>
            </a:r>
            <a:br>
              <a:rPr lang="en-US" dirty="0" smtClean="0"/>
            </a:br>
            <a:r>
              <a:rPr lang="en-US" dirty="0" smtClean="0"/>
              <a:t>everyone “a great deal” (80%), especially </a:t>
            </a:r>
            <a:br>
              <a:rPr lang="en-US" dirty="0" smtClean="0"/>
            </a:br>
            <a:r>
              <a:rPr lang="en-US" dirty="0" smtClean="0"/>
              <a:t>community colleges.</a:t>
            </a:r>
          </a:p>
          <a:p>
            <a:pPr lvl="1"/>
            <a:r>
              <a:rPr lang="en-US" dirty="0" smtClean="0"/>
              <a:t>Immigration policies: 21% of all CBOs </a:t>
            </a:r>
            <a:br>
              <a:rPr lang="en-US" dirty="0" smtClean="0"/>
            </a:br>
            <a:r>
              <a:rPr lang="en-US" dirty="0" smtClean="0"/>
              <a:t>greatly concerned, but 45% of those at public </a:t>
            </a:r>
            <a:br>
              <a:rPr lang="en-US" dirty="0" smtClean="0"/>
            </a:br>
            <a:r>
              <a:rPr lang="en-US" dirty="0" smtClean="0"/>
              <a:t>doctoral universities.</a:t>
            </a:r>
          </a:p>
          <a:p>
            <a:pPr lvl="1"/>
            <a:r>
              <a:rPr lang="en-US" dirty="0" smtClean="0"/>
              <a:t>Cutbacks in federal research grants: 11% all, 82% public doctoral.</a:t>
            </a:r>
          </a:p>
          <a:p>
            <a:pPr lvl="1"/>
            <a:r>
              <a:rPr lang="en-US" dirty="0" smtClean="0"/>
              <a:t>Cutbacks </a:t>
            </a:r>
            <a:r>
              <a:rPr lang="en-US" dirty="0"/>
              <a:t>in federal research </a:t>
            </a:r>
            <a:r>
              <a:rPr lang="en-US" dirty="0" smtClean="0"/>
              <a:t>overhead rates: 10% all, 79% public doctoral.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84" y="953361"/>
            <a:ext cx="1978926" cy="26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Highlights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Private </a:t>
            </a:r>
            <a:r>
              <a:rPr lang="en-US" sz="2400" dirty="0"/>
              <a:t>college </a:t>
            </a:r>
            <a:r>
              <a:rPr lang="en-US" sz="2400" dirty="0" smtClean="0"/>
              <a:t>CBOs (49%) are more likely </a:t>
            </a:r>
            <a:br>
              <a:rPr lang="en-US" sz="2400" dirty="0" smtClean="0"/>
            </a:br>
            <a:r>
              <a:rPr lang="en-US" sz="2400" dirty="0" smtClean="0"/>
              <a:t>than public university peers (23%) to agree </a:t>
            </a:r>
            <a:br>
              <a:rPr lang="en-US" sz="2400" dirty="0" smtClean="0"/>
            </a:br>
            <a:r>
              <a:rPr lang="en-US" sz="2400" dirty="0" smtClean="0"/>
              <a:t>that tuition discount rate is unsustainable.</a:t>
            </a:r>
          </a:p>
          <a:p>
            <a:r>
              <a:rPr lang="en-US" sz="2400" dirty="0" smtClean="0"/>
              <a:t>73% describe institutions</a:t>
            </a:r>
            <a:r>
              <a:rPr lang="en-US" sz="2400" dirty="0"/>
              <a:t>’ debt levels as </a:t>
            </a:r>
            <a:r>
              <a:rPr lang="en-US" sz="2400" dirty="0" smtClean="0"/>
              <a:t>appropriate; 12% believe </a:t>
            </a:r>
            <a:r>
              <a:rPr lang="en-US" sz="2400" dirty="0"/>
              <a:t>they have too much </a:t>
            </a:r>
            <a:r>
              <a:rPr lang="en-US" sz="2400" dirty="0" smtClean="0"/>
              <a:t>debt, 15% say they </a:t>
            </a:r>
            <a:r>
              <a:rPr lang="en-US" sz="2400" dirty="0"/>
              <a:t>should add debt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Endowment payout rates: 71% said they would keep steady. 3% said </a:t>
            </a:r>
            <a:r>
              <a:rPr lang="en-US" sz="2400" dirty="0"/>
              <a:t>they expected to raise </a:t>
            </a:r>
            <a:r>
              <a:rPr lang="en-US" sz="2400" dirty="0" smtClean="0"/>
              <a:t>rates</a:t>
            </a:r>
            <a:r>
              <a:rPr lang="en-US" sz="2400" dirty="0"/>
              <a:t>, </a:t>
            </a:r>
            <a:r>
              <a:rPr lang="en-US" sz="2400" dirty="0" smtClean="0"/>
              <a:t>27% to </a:t>
            </a:r>
            <a:r>
              <a:rPr lang="en-US" sz="2400" dirty="0"/>
              <a:t>lower them</a:t>
            </a:r>
          </a:p>
          <a:p>
            <a:r>
              <a:rPr lang="en-US" sz="2400" dirty="0" smtClean="0"/>
              <a:t>CBOs are evenly split on whether sustainability efforts at their institutions “have provided significant financial benefits.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88" y="381000"/>
            <a:ext cx="2053524" cy="213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Information/Contact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/>
          <a:lstStyle/>
          <a:p>
            <a:fld id="{1E16B070-9265-3E45-8CF8-C3498B78472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Doug </a:t>
            </a:r>
            <a:r>
              <a:rPr lang="en-US" sz="2000" dirty="0"/>
              <a:t>Lederman, editor, </a:t>
            </a:r>
            <a:r>
              <a:rPr lang="en-US" sz="2000" i="1" dirty="0"/>
              <a:t>Inside Higher Ed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doug.lederman@insidehighered.com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Scott </a:t>
            </a:r>
            <a:r>
              <a:rPr lang="en-US" sz="2000" dirty="0" err="1" smtClean="0"/>
              <a:t>Jaschik</a:t>
            </a:r>
            <a:r>
              <a:rPr lang="en-US" sz="2000" dirty="0" smtClean="0"/>
              <a:t>,</a:t>
            </a:r>
            <a:r>
              <a:rPr lang="en-US" sz="2000" i="1" dirty="0" smtClean="0"/>
              <a:t> editor, Inside Higher Ed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scott.jaschik@insidehighered.com</a:t>
            </a:r>
            <a:endParaRPr lang="en-US" sz="2000" dirty="0" smtClean="0"/>
          </a:p>
          <a:p>
            <a:r>
              <a:rPr lang="en-US" sz="2000" dirty="0" smtClean="0"/>
              <a:t>Survey article: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https://www.insidehighered.com/news/survey/survey-finds-business-officers-increasingly-considering-more-painful-options</a:t>
            </a:r>
            <a:endParaRPr lang="en-US" sz="2000" dirty="0"/>
          </a:p>
          <a:p>
            <a:r>
              <a:rPr lang="en-US" sz="2000" dirty="0"/>
              <a:t>Download </a:t>
            </a:r>
            <a:r>
              <a:rPr lang="en-US" sz="2000" dirty="0" smtClean="0"/>
              <a:t>survey </a:t>
            </a:r>
            <a:r>
              <a:rPr lang="en-US" sz="2000" dirty="0"/>
              <a:t>report:</a:t>
            </a:r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https://www.insidehighered.com/booklet/2017-survey-college-and-university-business-officers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41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Survey Sponsors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/>
          <a:lstStyle/>
          <a:p>
            <a:fld id="{1E16B070-9265-3E45-8CF8-C3498B7847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AutoShape 2" descr="Image result for workiva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11" y="2702610"/>
            <a:ext cx="3852693" cy="2886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89" y="4501852"/>
            <a:ext cx="3495675" cy="1739900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45" y="2070790"/>
            <a:ext cx="4229100" cy="1085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23505"/>
            <a:ext cx="3377426" cy="19770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816970"/>
            <a:ext cx="3529441" cy="14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Presenters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561235"/>
              </p:ext>
            </p:extLst>
          </p:nvPr>
        </p:nvGraphicFramePr>
        <p:xfrm>
          <a:off x="628650" y="1957388"/>
          <a:ext cx="7886700" cy="476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0640"/>
                <a:gridCol w="1316060"/>
              </a:tblGrid>
              <a:tr h="1004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Roboto Regular" pitchFamily="2" charset="0"/>
                          <a:ea typeface="Roboto Regular" pitchFamily="2" charset="0"/>
                        </a:rPr>
                        <a:t>                   Doug Lederman, editor, </a:t>
                      </a:r>
                      <a:br>
                        <a:rPr lang="en-US" sz="2400" b="0" dirty="0" smtClean="0">
                          <a:solidFill>
                            <a:schemeClr val="tx1"/>
                          </a:solidFill>
                          <a:latin typeface="Roboto Regular" pitchFamily="2" charset="0"/>
                          <a:ea typeface="Roboto Regular" pitchFamily="2" charset="0"/>
                        </a:rPr>
                      </a:b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Roboto Regular" pitchFamily="2" charset="0"/>
                          <a:ea typeface="Roboto Regular" pitchFamily="2" charset="0"/>
                        </a:rPr>
                        <a:t>                   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latin typeface="Roboto Regular" pitchFamily="2" charset="0"/>
                          <a:ea typeface="Roboto Regular" pitchFamily="2" charset="0"/>
                        </a:rPr>
                        <a:t>Inside Higher Ed</a:t>
                      </a:r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Roboto Regular" pitchFamily="2" charset="0"/>
                          <a:ea typeface="Roboto Regular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90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16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Roboto Regular" pitchFamily="2" charset="0"/>
                          <a:ea typeface="Roboto Regular" pitchFamily="2" charset="0"/>
                        </a:rPr>
                        <a:t>                  Scott </a:t>
                      </a:r>
                      <a:r>
                        <a:rPr lang="en-US" sz="2400" dirty="0" err="1" smtClean="0">
                          <a:latin typeface="Roboto Regular" pitchFamily="2" charset="0"/>
                          <a:ea typeface="Roboto Regular" pitchFamily="2" charset="0"/>
                        </a:rPr>
                        <a:t>Jaschik</a:t>
                      </a:r>
                      <a:r>
                        <a:rPr lang="en-US" sz="2400" dirty="0" smtClean="0">
                          <a:latin typeface="Roboto Regular" pitchFamily="2" charset="0"/>
                          <a:ea typeface="Roboto Regular" pitchFamily="2" charset="0"/>
                        </a:rPr>
                        <a:t>,</a:t>
                      </a:r>
                      <a:r>
                        <a:rPr lang="en-US" sz="2400" baseline="0" dirty="0" smtClean="0">
                          <a:latin typeface="Roboto Regular" pitchFamily="2" charset="0"/>
                          <a:ea typeface="Roboto Regular" pitchFamily="2" charset="0"/>
                        </a:rPr>
                        <a:t> editor</a:t>
                      </a:r>
                      <a:br>
                        <a:rPr lang="en-US" sz="2400" baseline="0" dirty="0" smtClean="0">
                          <a:latin typeface="Roboto Regular" pitchFamily="2" charset="0"/>
                          <a:ea typeface="Roboto Regular" pitchFamily="2" charset="0"/>
                        </a:rPr>
                      </a:br>
                      <a:r>
                        <a:rPr lang="en-US" sz="2400" baseline="0" dirty="0" smtClean="0">
                          <a:latin typeface="Roboto Regular" pitchFamily="2" charset="0"/>
                          <a:ea typeface="Roboto Regular" pitchFamily="2" charset="0"/>
                        </a:rPr>
                        <a:t>                  </a:t>
                      </a:r>
                      <a:r>
                        <a:rPr lang="en-US" sz="2400" i="1" baseline="0" dirty="0" smtClean="0">
                          <a:latin typeface="Roboto Regular" pitchFamily="2" charset="0"/>
                          <a:ea typeface="Roboto Regular" pitchFamily="2" charset="0"/>
                        </a:rPr>
                        <a:t>Inside Higher Ed</a:t>
                      </a:r>
                      <a:endParaRPr lang="en-US" sz="2400" i="1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53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3" y="1914230"/>
            <a:ext cx="1222893" cy="1266852"/>
          </a:xfrm>
          <a:prstGeom prst="rect">
            <a:avLst/>
          </a:prstGeom>
        </p:spPr>
      </p:pic>
      <p:pic>
        <p:nvPicPr>
          <p:cNvPr id="1026" name="Picture 2" descr="C:\Users\Scott.Jaschik\Desktop\Scott Jaschik-2 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6" y="3999165"/>
            <a:ext cx="1188467" cy="166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Regular" pitchFamily="2" charset="0"/>
                <a:ea typeface="Roboto Regular" pitchFamily="2" charset="0"/>
              </a:rPr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boto Regular" pitchFamily="2" charset="0"/>
                <a:ea typeface="Roboto Regular" pitchFamily="2" charset="0"/>
              </a:rPr>
              <a:t>Questions prepared by </a:t>
            </a:r>
            <a:r>
              <a:rPr lang="en-US" i="1" dirty="0">
                <a:latin typeface="Roboto Regular" pitchFamily="2" charset="0"/>
                <a:ea typeface="Roboto Regular" pitchFamily="2" charset="0"/>
              </a:rPr>
              <a:t>Inside Higher Ed, </a:t>
            </a:r>
            <a:r>
              <a:rPr lang="en-US" dirty="0">
                <a:latin typeface="Roboto Regular" pitchFamily="2" charset="0"/>
                <a:ea typeface="Roboto Regular" pitchFamily="2" charset="0"/>
              </a:rPr>
              <a:t>in collaboration with Gallup.</a:t>
            </a:r>
          </a:p>
          <a:p>
            <a:r>
              <a:rPr lang="en-US" dirty="0">
                <a:latin typeface="Roboto Regular" pitchFamily="2" charset="0"/>
                <a:ea typeface="Roboto Regular" pitchFamily="2" charset="0"/>
              </a:rPr>
              <a:t>Polling conducted by </a:t>
            </a:r>
            <a:r>
              <a:rPr lang="en-US" dirty="0" smtClean="0">
                <a:latin typeface="Roboto Regular" pitchFamily="2" charset="0"/>
                <a:ea typeface="Roboto Regular" pitchFamily="2" charset="0"/>
              </a:rPr>
              <a:t>Gallup in May/June.</a:t>
            </a:r>
            <a:endParaRPr lang="en-US" dirty="0">
              <a:latin typeface="Roboto Regular" pitchFamily="2" charset="0"/>
              <a:ea typeface="Roboto Regular" pitchFamily="2" charset="0"/>
            </a:endParaRPr>
          </a:p>
          <a:p>
            <a:r>
              <a:rPr lang="en-US" dirty="0">
                <a:latin typeface="Roboto Regular" pitchFamily="2" charset="0"/>
                <a:ea typeface="Roboto Regular" pitchFamily="2" charset="0"/>
              </a:rPr>
              <a:t>Results from </a:t>
            </a:r>
            <a:r>
              <a:rPr lang="en-US" dirty="0" smtClean="0">
                <a:latin typeface="Roboto Regular" pitchFamily="2" charset="0"/>
                <a:ea typeface="Roboto Regular" pitchFamily="2" charset="0"/>
              </a:rPr>
              <a:t>409 chief business officers.</a:t>
            </a:r>
            <a:endParaRPr lang="en-US" dirty="0">
              <a:latin typeface="Roboto Regular" pitchFamily="2" charset="0"/>
              <a:ea typeface="Roboto Regular" pitchFamily="2" charset="0"/>
            </a:endParaRPr>
          </a:p>
          <a:p>
            <a:r>
              <a:rPr lang="en-US" dirty="0">
                <a:latin typeface="Roboto Regular" pitchFamily="2" charset="0"/>
                <a:ea typeface="Roboto Regular" pitchFamily="2" charset="0"/>
              </a:rPr>
              <a:t>Complete anonymity for respondents, but answers coded to allow for breakdown by </a:t>
            </a:r>
            <a:r>
              <a:rPr lang="en-US" dirty="0" smtClean="0">
                <a:latin typeface="Roboto Regular" pitchFamily="2" charset="0"/>
                <a:ea typeface="Roboto Regular" pitchFamily="2" charset="0"/>
              </a:rPr>
              <a:t>sector, etc</a:t>
            </a:r>
            <a:r>
              <a:rPr lang="en-US" dirty="0">
                <a:latin typeface="Roboto Regular" pitchFamily="2" charset="0"/>
                <a:ea typeface="Roboto Regular" pitchFamily="2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Financial Crisis for Higher Ed?...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Increasing numbers think so: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02" y="2793492"/>
            <a:ext cx="5480335" cy="337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…And for My Own Institution?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en-US" dirty="0" smtClean="0"/>
              <a:t>                                        </a:t>
            </a:r>
            <a:r>
              <a:rPr lang="en-US" b="1" dirty="0" smtClean="0"/>
              <a:t>Less confident 		          this year than 		          last, but more 		          than in 2015.	</a:t>
            </a:r>
          </a:p>
          <a:p>
            <a:pPr lvl="8"/>
            <a:r>
              <a:rPr lang="en-US" dirty="0" smtClean="0"/>
              <a:t>                                         </a:t>
            </a:r>
          </a:p>
          <a:p>
            <a:pPr lvl="8"/>
            <a:r>
              <a:rPr lang="en-US" b="1" dirty="0" smtClean="0"/>
              <a:t>Si		         Significant    	              	                           variation </a:t>
            </a:r>
            <a:br>
              <a:rPr lang="en-US" b="1" dirty="0" smtClean="0"/>
            </a:br>
            <a:r>
              <a:rPr lang="en-US" b="1" dirty="0" smtClean="0"/>
              <a:t>		          by sector.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9" y="1958010"/>
            <a:ext cx="6258798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Responses to Financial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6443"/>
            <a:ext cx="7886700" cy="4226549"/>
          </a:xfrm>
        </p:spPr>
        <p:txBody>
          <a:bodyPr/>
          <a:lstStyle/>
          <a:p>
            <a:r>
              <a:rPr lang="en-US" dirty="0" smtClean="0"/>
              <a:t>2/3 agree/strongly agree new spending </a:t>
            </a:r>
            <a:br>
              <a:rPr lang="en-US" dirty="0" smtClean="0"/>
            </a:br>
            <a:r>
              <a:rPr lang="en-US" dirty="0" smtClean="0"/>
              <a:t>will come from reallocated revenue. </a:t>
            </a:r>
          </a:p>
          <a:p>
            <a:r>
              <a:rPr lang="en-US" dirty="0" smtClean="0"/>
              <a:t>Fewer than in past counting on growth</a:t>
            </a:r>
            <a:br>
              <a:rPr lang="en-US" dirty="0" smtClean="0"/>
            </a:br>
            <a:r>
              <a:rPr lang="en-US" dirty="0" smtClean="0"/>
              <a:t>in enrollment (71% vs. 87% in 2016).</a:t>
            </a:r>
          </a:p>
          <a:p>
            <a:r>
              <a:rPr lang="en-US" dirty="0" smtClean="0"/>
              <a:t>Ebbing confidence </a:t>
            </a:r>
            <a:r>
              <a:rPr lang="en-US" dirty="0" smtClean="0"/>
              <a:t>in strategies </a:t>
            </a:r>
            <a:br>
              <a:rPr lang="en-US" dirty="0" smtClean="0"/>
            </a:br>
            <a:r>
              <a:rPr lang="en-US" dirty="0" smtClean="0"/>
              <a:t>for new revenue: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08" y="1645476"/>
            <a:ext cx="1734178" cy="229445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883723"/>
              </p:ext>
            </p:extLst>
          </p:nvPr>
        </p:nvGraphicFramePr>
        <p:xfrm>
          <a:off x="901522" y="4507606"/>
          <a:ext cx="6589688" cy="22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050"/>
                <a:gridCol w="1210614"/>
                <a:gridCol w="1146220"/>
                <a:gridCol w="1154804"/>
              </a:tblGrid>
              <a:tr h="47160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/>
                </a:tc>
              </a:tr>
              <a:tr h="532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Roboto Regular" pitchFamily="2" charset="0"/>
                          <a:ea typeface="Roboto Regular" pitchFamily="2" charset="0"/>
                        </a:rPr>
                        <a:t>Increase</a:t>
                      </a:r>
                      <a:r>
                        <a:rPr lang="en-US" sz="1400" baseline="0" dirty="0" smtClean="0">
                          <a:latin typeface="Roboto Regular" pitchFamily="2" charset="0"/>
                          <a:ea typeface="Roboto Regular" pitchFamily="2" charset="0"/>
                        </a:rPr>
                        <a:t> overall enrollment</a:t>
                      </a:r>
                      <a:endParaRPr lang="en-US" sz="14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71%</a:t>
                      </a:r>
                      <a:endParaRPr lang="en-US" sz="1600" dirty="0"/>
                    </a:p>
                  </a:txBody>
                  <a:tcPr/>
                </a:tc>
              </a:tr>
              <a:tr h="47160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Roboto Regular" pitchFamily="2" charset="0"/>
                          <a:ea typeface="Roboto Regular" pitchFamily="2" charset="0"/>
                        </a:rPr>
                        <a:t>Launch new revenue-generating</a:t>
                      </a:r>
                      <a:r>
                        <a:rPr lang="en-US" sz="1400" baseline="0" dirty="0" smtClean="0">
                          <a:latin typeface="Roboto Regular" pitchFamily="2" charset="0"/>
                          <a:ea typeface="Roboto Regular" pitchFamily="2" charset="0"/>
                        </a:rPr>
                        <a:t> programs</a:t>
                      </a:r>
                      <a:endParaRPr lang="en-US" sz="14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70%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71%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68%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47160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Roboto Regular" pitchFamily="2" charset="0"/>
                          <a:ea typeface="Roboto Regular" pitchFamily="2" charset="0"/>
                        </a:rPr>
                        <a:t>Explore collaboration</a:t>
                      </a:r>
                      <a:r>
                        <a:rPr lang="en-US" sz="1400" baseline="0" dirty="0" smtClean="0">
                          <a:latin typeface="Roboto Regular" pitchFamily="2" charset="0"/>
                          <a:ea typeface="Roboto Regular" pitchFamily="2" charset="0"/>
                        </a:rPr>
                        <a:t> opportunities for academic programs with other institutions</a:t>
                      </a:r>
                      <a:endParaRPr lang="en-US" sz="14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62%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65%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63%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0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Responses to Financial Pressures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63249"/>
            <a:ext cx="7924800" cy="4927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Growing </a:t>
            </a:r>
            <a:r>
              <a:rPr lang="en-US" sz="2400" dirty="0" smtClean="0"/>
              <a:t>interest in some kinds of cost reduction:</a:t>
            </a:r>
            <a:endParaRPr lang="en-US" sz="24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14813"/>
              </p:ext>
            </p:extLst>
          </p:nvPr>
        </p:nvGraphicFramePr>
        <p:xfrm>
          <a:off x="435468" y="2193807"/>
          <a:ext cx="7886700" cy="402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898"/>
                <a:gridCol w="1146220"/>
                <a:gridCol w="1197735"/>
                <a:gridCol w="1019847"/>
              </a:tblGrid>
              <a:tr h="355276">
                <a:tc>
                  <a:txBody>
                    <a:bodyPr/>
                    <a:lstStyle/>
                    <a:p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2015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2016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2017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</a:tr>
              <a:tr h="625286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Cut underperforming</a:t>
                      </a:r>
                      <a:r>
                        <a:rPr lang="en-US" sz="1900" baseline="0" dirty="0" smtClean="0">
                          <a:latin typeface="Roboto Regular" pitchFamily="2" charset="0"/>
                          <a:ea typeface="Roboto Regular" pitchFamily="2" charset="0"/>
                        </a:rPr>
                        <a:t> academic programs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38%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43%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50%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</a:tr>
              <a:tr h="625286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Promote early retirement for admins/staff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22%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17%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31%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</a:tr>
              <a:tr h="564901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Promote</a:t>
                      </a:r>
                      <a:r>
                        <a:rPr lang="en-US" sz="1900" baseline="0" dirty="0" smtClean="0">
                          <a:latin typeface="Roboto Regular" pitchFamily="2" charset="0"/>
                          <a:ea typeface="Roboto Regular" pitchFamily="2" charset="0"/>
                        </a:rPr>
                        <a:t> early retirement for faculty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33%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27%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38%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</a:tr>
              <a:tr h="585445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Increase teaching loads</a:t>
                      </a:r>
                      <a:r>
                        <a:rPr lang="en-US" sz="1900" baseline="0" dirty="0" smtClean="0">
                          <a:latin typeface="Roboto Regular" pitchFamily="2" charset="0"/>
                          <a:ea typeface="Roboto Regular" pitchFamily="2" charset="0"/>
                        </a:rPr>
                        <a:t> for f-t faculty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26%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32%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35%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</a:tr>
              <a:tr h="564901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Reduce administrative positions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37%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35%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44%</a:t>
                      </a:r>
                    </a:p>
                  </a:txBody>
                  <a:tcPr/>
                </a:tc>
              </a:tr>
              <a:tr h="585445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Cut spending to intercollegiate athletics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15%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11%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Roboto Regular" pitchFamily="2" charset="0"/>
                          <a:ea typeface="Roboto Regular" pitchFamily="2" charset="0"/>
                        </a:rPr>
                        <a:t>20%</a:t>
                      </a:r>
                      <a:endParaRPr lang="en-US" sz="19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8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 Merger Mania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8034" y="1958010"/>
            <a:ext cx="7987316" cy="4084982"/>
          </a:xfrm>
        </p:spPr>
        <p:txBody>
          <a:bodyPr/>
          <a:lstStyle/>
          <a:p>
            <a:r>
              <a:rPr lang="en-US" sz="2000" dirty="0" smtClean="0"/>
              <a:t>12% of CBOs say institution has had “serious internal discussions” in last year about merging with another college. Highest (21%) at private doctoral/master’s institutions, lowest at private baccalaureate (5%).</a:t>
            </a:r>
          </a:p>
          <a:p>
            <a:r>
              <a:rPr lang="en-US" sz="2000" dirty="0" smtClean="0"/>
              <a:t>24% say </a:t>
            </a:r>
            <a:r>
              <a:rPr lang="en-US" sz="2000" dirty="0"/>
              <a:t>institution has had “serious internal discussions” in last year about </a:t>
            </a:r>
            <a:r>
              <a:rPr lang="en-US" sz="2000" dirty="0" smtClean="0"/>
              <a:t>consolidating some programs with </a:t>
            </a:r>
            <a:r>
              <a:rPr lang="en-US" sz="2000" dirty="0"/>
              <a:t>another college</a:t>
            </a:r>
            <a:r>
              <a:rPr lang="en-US" sz="2000" dirty="0" smtClean="0"/>
              <a:t>.</a:t>
            </a:r>
          </a:p>
          <a:p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85100"/>
              </p:ext>
            </p:extLst>
          </p:nvPr>
        </p:nvGraphicFramePr>
        <p:xfrm>
          <a:off x="816007" y="4024116"/>
          <a:ext cx="6838951" cy="258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745"/>
                <a:gridCol w="1287888"/>
                <a:gridCol w="1543318"/>
              </a:tblGrid>
              <a:tr h="45277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Will It?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Should It?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57089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Roboto Regular" pitchFamily="2" charset="0"/>
                          <a:ea typeface="Roboto Regular" pitchFamily="2" charset="0"/>
                        </a:rPr>
                        <a:t>Merger within 3</a:t>
                      </a:r>
                      <a:r>
                        <a:rPr lang="en-US" sz="2400" baseline="0" dirty="0" smtClean="0">
                          <a:latin typeface="Roboto Regular" pitchFamily="2" charset="0"/>
                          <a:ea typeface="Roboto Regular" pitchFamily="2" charset="0"/>
                        </a:rPr>
                        <a:t> years</a:t>
                      </a:r>
                      <a:endParaRPr lang="en-US" sz="24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Roboto Regular" pitchFamily="2" charset="0"/>
                          <a:ea typeface="Roboto Regular" pitchFamily="2" charset="0"/>
                        </a:rPr>
                        <a:t>9%</a:t>
                      </a:r>
                      <a:endParaRPr lang="en-US" sz="24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Roboto Regular" pitchFamily="2" charset="0"/>
                          <a:ea typeface="Roboto Regular" pitchFamily="2" charset="0"/>
                        </a:rPr>
                        <a:t>16%</a:t>
                      </a:r>
                      <a:endParaRPr lang="en-US" sz="24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</a:tr>
              <a:tr h="6756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Roboto Regular" pitchFamily="2" charset="0"/>
                          <a:ea typeface="Roboto Regular" pitchFamily="2" charset="0"/>
                        </a:rPr>
                        <a:t>Share back-office functions</a:t>
                      </a:r>
                      <a:endParaRPr lang="en-US" sz="24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Roboto Regular" pitchFamily="2" charset="0"/>
                          <a:ea typeface="Roboto Regular" pitchFamily="2" charset="0"/>
                        </a:rPr>
                        <a:t>34%</a:t>
                      </a:r>
                      <a:endParaRPr lang="en-US" sz="24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Roboto Regular" pitchFamily="2" charset="0"/>
                          <a:ea typeface="Roboto Regular" pitchFamily="2" charset="0"/>
                        </a:rPr>
                        <a:t>54%</a:t>
                      </a:r>
                      <a:endParaRPr lang="en-US" sz="24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</a:tr>
              <a:tr h="73454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Roboto Regular" pitchFamily="2" charset="0"/>
                          <a:ea typeface="Roboto Regular" pitchFamily="2" charset="0"/>
                        </a:rPr>
                        <a:t>Combine academic programs</a:t>
                      </a:r>
                      <a:endParaRPr lang="en-US" sz="24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Roboto Regular" pitchFamily="2" charset="0"/>
                          <a:ea typeface="Roboto Regular" pitchFamily="2" charset="0"/>
                        </a:rPr>
                        <a:t>33%</a:t>
                      </a:r>
                      <a:endParaRPr lang="en-US" sz="24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Roboto Regular" pitchFamily="2" charset="0"/>
                          <a:ea typeface="Roboto Regular" pitchFamily="2" charset="0"/>
                        </a:rPr>
                        <a:t>58%</a:t>
                      </a:r>
                      <a:endParaRPr lang="en-US" sz="2400" dirty="0">
                        <a:latin typeface="Roboto Regular" pitchFamily="2" charset="0"/>
                        <a:ea typeface="Roboto Regular" pitchFamily="2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81395"/>
            <a:ext cx="1746852" cy="14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No Merger Mania (cont.)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Impediments to merging or consolidating?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20" y="2589999"/>
            <a:ext cx="6097473" cy="35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4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Presentation4</Template>
  <TotalTime>411</TotalTime>
  <Words>691</Words>
  <Application>Microsoft Office PowerPoint</Application>
  <PresentationFormat>On-screen Show (4:3)</PresentationFormat>
  <Paragraphs>135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Presentation4</vt:lpstr>
      <vt:lpstr>The 2017 Survey of College  and University Business Officers</vt:lpstr>
      <vt:lpstr>Presenters</vt:lpstr>
      <vt:lpstr>Methodology</vt:lpstr>
      <vt:lpstr>A Financial Crisis for Higher Ed?...</vt:lpstr>
      <vt:lpstr>…And for My Own Institution?</vt:lpstr>
      <vt:lpstr>Responses to Financial Pressures</vt:lpstr>
      <vt:lpstr>Responses to Financial Pressures (cont.)</vt:lpstr>
      <vt:lpstr>No Merger Mania</vt:lpstr>
      <vt:lpstr>No Merger Mania (cont.)</vt:lpstr>
      <vt:lpstr>Transparency’s Time?</vt:lpstr>
      <vt:lpstr>The Faculty Role</vt:lpstr>
      <vt:lpstr>Retention and Financial Sustainability</vt:lpstr>
      <vt:lpstr>The Trump Effect</vt:lpstr>
      <vt:lpstr>Other Highlights</vt:lpstr>
      <vt:lpstr>More Information/Contact</vt:lpstr>
      <vt:lpstr>Thanks to Survey Sponsors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2017 Survey of College  and University Business Officers</dc:title>
  <dc:creator>dougled7204</dc:creator>
  <cp:lastModifiedBy>dougled7204</cp:lastModifiedBy>
  <cp:revision>20</cp:revision>
  <dcterms:created xsi:type="dcterms:W3CDTF">2017-07-29T16:03:40Z</dcterms:created>
  <dcterms:modified xsi:type="dcterms:W3CDTF">2017-08-08T19:14:43Z</dcterms:modified>
</cp:coreProperties>
</file>